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notesMasterIdLst>
    <p:notesMasterId r:id="rId12"/>
  </p:notesMasterIdLst>
  <p:sldIdLst>
    <p:sldId id="256" r:id="rId2"/>
    <p:sldId id="257" r:id="rId3"/>
    <p:sldId id="264" r:id="rId4"/>
    <p:sldId id="259" r:id="rId5"/>
    <p:sldId id="262" r:id="rId6"/>
    <p:sldId id="265" r:id="rId7"/>
    <p:sldId id="266" r:id="rId8"/>
    <p:sldId id="268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3"/>
    <p:restoredTop sz="94659"/>
  </p:normalViewPr>
  <p:slideViewPr>
    <p:cSldViewPr snapToGrid="0">
      <p:cViewPr>
        <p:scale>
          <a:sx n="85" d="100"/>
          <a:sy n="85" d="100"/>
        </p:scale>
        <p:origin x="144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B2BAF-AE19-F24E-B196-823F137A1BD9}" type="datetimeFigureOut">
              <a:rPr lang="en-US" smtClean="0"/>
              <a:t>3/8/25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A902-F520-A14A-BC5A-A55B4902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62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REID SLIDE: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902-F520-A14A-BC5A-A55B490282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66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REID SLIDE: Wrap-Up Time! Check in if Gabe has any other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902-F520-A14A-BC5A-A55B490282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3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REID SLIDE: This is the overview: evolution of the museum’s collection over time, seeing if classification system can be predicted.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902-F520-A14A-BC5A-A55B490282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8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GABE SLIDE: Discuss initial feature engineering and need for data conversion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902-F520-A14A-BC5A-A55B490282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4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0" dirty="0"/>
              <a:t>GABE SLIDE: notes below on outliers. Anomalies pre and post: huge difference</a:t>
            </a:r>
          </a:p>
          <a:p>
            <a:r>
              <a:rPr lang="en-US" b="1" dirty="0"/>
              <a:t>Reasons for Data Removal</a:t>
            </a:r>
          </a:p>
          <a:p>
            <a:r>
              <a:rPr lang="en-US" dirty="0"/>
              <a:t>The data points flagged and removed as anomalies were identified based on several criteria: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Extreme Values</a:t>
            </a:r>
            <a:r>
              <a:rPr lang="en-US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Data points with values significantly higher or lower than the rest of the dataset. For example, 'Object Date' values far outside the typical range (e.g., -7000, 7000).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Inconsistent Data</a:t>
            </a:r>
            <a:r>
              <a:rPr lang="en-US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Rows with contradictory information, such as an 'Object Begin Date' that is later than the 'Object End Date'.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Rare Combinations</a:t>
            </a:r>
            <a:r>
              <a:rPr lang="en-US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Uncommon combinations of features that do not appear frequently in the dataset. For example, specific 'Department' values with unusual '</a:t>
            </a:r>
            <a:r>
              <a:rPr lang="en-US" dirty="0" err="1"/>
              <a:t>AccessionYear</a:t>
            </a:r>
            <a:r>
              <a:rPr lang="en-US" dirty="0"/>
              <a:t>' values.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Missing or Default Values</a:t>
            </a:r>
            <a:r>
              <a:rPr lang="en-US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Rows with many missing values or default values (e.g., 0 or </a:t>
            </a:r>
            <a:r>
              <a:rPr lang="en-US" dirty="0" err="1"/>
              <a:t>NaN</a:t>
            </a:r>
            <a:r>
              <a:rPr lang="en-US" dirty="0"/>
              <a:t>) in features that usually contain meaningful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902-F520-A14A-BC5A-A55B490282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BFA4B-E8B4-01E8-7D1D-34372670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C601A-61B5-9927-CACF-FB603EE00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CB5058-6543-DF0A-1182-9E189BC9D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GABE SLIDE: Post-Outliers you can see the object begin date graph is now significantly more legible.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3A5BF-74A8-28EC-CA6F-ED8A29AEB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902-F520-A14A-BC5A-A55B490282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81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GABE SLIDE: Here you can see where different departments are evolving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902-F520-A14A-BC5A-A55B490282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54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REID SLIDE: These box plots especially are critical to analysis. This shows us the relative age per pieces in each department.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902-F520-A14A-BC5A-A55B490282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7A36-3D46-B2E6-1A47-FB982AD0B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65B4B-E782-B526-A199-883292084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6B4962-22A1-1C8C-80DB-076654984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REID SLIDE: This tells a great story about the collection. Some things have been consistent over time, some have faded or have become more prevalent now. From arms and armor to the costume institute!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FFF8D-7A71-9E3A-CA67-5FBC2C564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902-F520-A14A-BC5A-A55B490282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34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REID SLIDE: Discuss using the random forest at the end. Makes sense Drawings and Prints could conceivably fit in any other category. Even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4A902-F520-A14A-BC5A-A55B490282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5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602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71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02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smtClean="0"/>
              <a:t>3/8/25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10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940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96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54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1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3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771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96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0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arela83/COMP-4447-W25-MET_DATA_ANALYSI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94F3-F04A-9E51-8239-4266F9140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BD77F-7262-D29A-CD1E-0E1C64681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4447 – Winter 2025</a:t>
            </a:r>
          </a:p>
          <a:p>
            <a:r>
              <a:rPr lang="en-US" dirty="0"/>
              <a:t>Gabe Barela &amp; Reid </a:t>
            </a:r>
            <a:r>
              <a:rPr lang="en-US" dirty="0" err="1"/>
              <a:t>Holben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12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B118-CD65-013D-39D8-49056030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04FD-412E-532D-BD93-6CFDA91F6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781712"/>
            <a:ext cx="9603275" cy="3749658"/>
          </a:xfrm>
        </p:spPr>
        <p:txBody>
          <a:bodyPr/>
          <a:lstStyle/>
          <a:p>
            <a:r>
              <a:rPr lang="en-US" dirty="0"/>
              <a:t>The Met department classification system maps well to where models would predict objects to be.</a:t>
            </a:r>
          </a:p>
          <a:p>
            <a:r>
              <a:rPr lang="en-US" dirty="0"/>
              <a:t>The collection has moved to focusing more on American pieces and non-traditional art such as costuming, photography from traditional pieces</a:t>
            </a:r>
          </a:p>
          <a:p>
            <a:r>
              <a:rPr lang="en-US" dirty="0"/>
              <a:t>Feature engineering needed to improve messy data</a:t>
            </a:r>
          </a:p>
          <a:p>
            <a:r>
              <a:rPr lang="en-US" dirty="0"/>
              <a:t>Anomaly detection allows for cleaner analysis </a:t>
            </a:r>
          </a:p>
          <a:p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https://github.com/gbarela83/COMP-4447-W25-MET_DATA_ANALYSIS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6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BF91-64F4-7F31-ABA0-1A65C42EA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966497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672C-8E88-582E-7036-3BBC9789E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Examine the evolution of the Metropolitan Museum of Art’s collection via accession date and object history dates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See how well based on limited data can the museum’s classification system be replicated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Dataset from museum’s open access portal – last updated June 17</a:t>
            </a:r>
            <a:r>
              <a:rPr lang="en-US" sz="1700" baseline="30000" dirty="0"/>
              <a:t>th</a:t>
            </a:r>
            <a:r>
              <a:rPr lang="en-US" sz="1700" dirty="0"/>
              <a:t> 2023. Minimal metadata available.</a:t>
            </a:r>
          </a:p>
        </p:txBody>
      </p:sp>
      <p:pic>
        <p:nvPicPr>
          <p:cNvPr id="5" name="Picture 4" descr="A large building with many people&#10;&#10;AI-generated content may be incorrect.">
            <a:extLst>
              <a:ext uri="{FF2B5EF4-FFF2-40B4-BE49-F238E27FC236}">
                <a16:creationId xmlns:a16="http://schemas.microsoft.com/office/drawing/2014/main" id="{307EC714-CDE7-873A-F669-DE74DD08E4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17" r="6138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03965-46B3-F697-B175-631A0E4B8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the number of items&#10;&#10;AI-generated content may be incorrect.">
            <a:extLst>
              <a:ext uri="{FF2B5EF4-FFF2-40B4-BE49-F238E27FC236}">
                <a16:creationId xmlns:a16="http://schemas.microsoft.com/office/drawing/2014/main" id="{59B80FAB-D90A-7890-0D65-0E741DED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370" y="998078"/>
            <a:ext cx="6337524" cy="2430922"/>
          </a:xfrm>
          <a:prstGeom prst="rect">
            <a:avLst/>
          </a:prstGeom>
        </p:spPr>
      </p:pic>
      <p:pic>
        <p:nvPicPr>
          <p:cNvPr id="6" name="Picture 5" descr="A graph with a bar graph&#10;&#10;AI-generated content may be incorrect.">
            <a:extLst>
              <a:ext uri="{FF2B5EF4-FFF2-40B4-BE49-F238E27FC236}">
                <a16:creationId xmlns:a16="http://schemas.microsoft.com/office/drawing/2014/main" id="{9CA5EB47-8259-144C-E361-248041746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370" y="3429000"/>
            <a:ext cx="6303364" cy="24309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6FFEF97-775B-C103-B0A4-11CB12152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966497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3B990D-DC90-E60C-2D3B-260EFD910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1703693"/>
            <a:ext cx="3526523" cy="35878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There were several columns that were not numeric datatype. Mass conversions were needed to get messy data to align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i.e.: some dates as textual ranges, some as specific dates, others years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Once data was turned numeric, still issues with outliers skewing the results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6233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29C9-0AB4-CE6C-4E37-3D52B731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</a:t>
            </a:r>
          </a:p>
        </p:txBody>
      </p:sp>
      <p:pic>
        <p:nvPicPr>
          <p:cNvPr id="7" name="Picture 6" descr="A graph showing the difference between scatter plot and an abnormal&#10;&#10;AI-generated content may be incorrect.">
            <a:extLst>
              <a:ext uri="{FF2B5EF4-FFF2-40B4-BE49-F238E27FC236}">
                <a16:creationId xmlns:a16="http://schemas.microsoft.com/office/drawing/2014/main" id="{03E94B2C-BA4E-2C28-65B0-E0533384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13" y="1477941"/>
            <a:ext cx="5426394" cy="4270773"/>
          </a:xfrm>
          <a:prstGeom prst="rect">
            <a:avLst/>
          </a:prstGeom>
        </p:spPr>
      </p:pic>
      <p:pic>
        <p:nvPicPr>
          <p:cNvPr id="11" name="Picture 10" descr="A graph showing a number of blue dots&#10;&#10;AI-generated content may be incorrect.">
            <a:extLst>
              <a:ext uri="{FF2B5EF4-FFF2-40B4-BE49-F238E27FC236}">
                <a16:creationId xmlns:a16="http://schemas.microsoft.com/office/drawing/2014/main" id="{26F0D3BA-C4CB-47CA-B581-1CB7E72A6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056" y="1484120"/>
            <a:ext cx="5426394" cy="43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0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72BC4-BCDB-8B78-8428-00318A7E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the number of classes&#10;&#10;AI-generated content may be incorrect.">
            <a:extLst>
              <a:ext uri="{FF2B5EF4-FFF2-40B4-BE49-F238E27FC236}">
                <a16:creationId xmlns:a16="http://schemas.microsoft.com/office/drawing/2014/main" id="{8935898A-4664-A6E7-4D21-E86C3E1EB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52953" y="1069922"/>
            <a:ext cx="6004355" cy="2359078"/>
          </a:xfrm>
        </p:spPr>
      </p:pic>
      <p:pic>
        <p:nvPicPr>
          <p:cNvPr id="8" name="Picture 7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5168D8AE-D0A1-F963-4FF6-0F8622E6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60164"/>
            <a:ext cx="6118263" cy="235907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3CB26E3-B5E3-5F70-3347-1055E875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966497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Post-Outliers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D1158A-0D3A-8111-84FD-4120D6827C87}"/>
              </a:ext>
            </a:extLst>
          </p:cNvPr>
          <p:cNvSpPr txBox="1">
            <a:spLocks/>
          </p:cNvSpPr>
          <p:nvPr/>
        </p:nvSpPr>
        <p:spPr>
          <a:xfrm>
            <a:off x="1451581" y="1703693"/>
            <a:ext cx="3526523" cy="35878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700" dirty="0"/>
              <a:t>With only 1% of data removed post-isolation forest, there is a noticeable change in the legibility of some of the graphs 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Especially Object Begin Date.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Following slide shows a scatter plot of object begin date and accession year</a:t>
            </a:r>
          </a:p>
        </p:txBody>
      </p:sp>
    </p:spTree>
    <p:extLst>
      <p:ext uri="{BB962C8B-B14F-4D97-AF65-F5344CB8AC3E}">
        <p14:creationId xmlns:p14="http://schemas.microsoft.com/office/powerpoint/2010/main" val="8298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EE95-DAD8-4328-D368-FADA70DC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97011"/>
            <a:ext cx="9603275" cy="104923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graph showing a number of colored squares&#10;&#10;AI-generated content may be incorrect.">
            <a:extLst>
              <a:ext uri="{FF2B5EF4-FFF2-40B4-BE49-F238E27FC236}">
                <a16:creationId xmlns:a16="http://schemas.microsoft.com/office/drawing/2014/main" id="{75B74495-9B56-977F-2EBD-770C9816E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892" y="1047111"/>
            <a:ext cx="11654215" cy="4484260"/>
          </a:xfrm>
        </p:spPr>
      </p:pic>
    </p:spTree>
    <p:extLst>
      <p:ext uri="{BB962C8B-B14F-4D97-AF65-F5344CB8AC3E}">
        <p14:creationId xmlns:p14="http://schemas.microsoft.com/office/powerpoint/2010/main" val="2181016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197563D7-7014-E0EF-3C78-E663005B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7" y="1003617"/>
            <a:ext cx="7088449" cy="4850766"/>
          </a:xfrm>
          <a:prstGeom prst="rect">
            <a:avLst/>
          </a:prstGeom>
        </p:spPr>
      </p:pic>
      <p:pic>
        <p:nvPicPr>
          <p:cNvPr id="16" name="Picture 15" descr="A screen shot of a graph&#10;&#10;AI-generated content may be incorrect.">
            <a:extLst>
              <a:ext uri="{FF2B5EF4-FFF2-40B4-BE49-F238E27FC236}">
                <a16:creationId xmlns:a16="http://schemas.microsoft.com/office/drawing/2014/main" id="{D091B56D-9CED-9358-C048-51CEAA7B0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87" y="966943"/>
            <a:ext cx="4487656" cy="48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3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07ECB-231B-4A14-E3FF-7293F280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539C84C8-9868-DDAE-20F8-9828760E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4" y="975278"/>
            <a:ext cx="7189630" cy="4907444"/>
          </a:xfrm>
          <a:prstGeom prst="rect">
            <a:avLst/>
          </a:prstGeom>
        </p:spPr>
      </p:pic>
      <p:pic>
        <p:nvPicPr>
          <p:cNvPr id="19" name="Picture 18" descr="A graph with green dots&#10;&#10;AI-generated content may be incorrect.">
            <a:extLst>
              <a:ext uri="{FF2B5EF4-FFF2-40B4-BE49-F238E27FC236}">
                <a16:creationId xmlns:a16="http://schemas.microsoft.com/office/drawing/2014/main" id="{2A86E0C9-18C7-2D64-1144-308345A7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081" y="1033481"/>
            <a:ext cx="4426935" cy="48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C7F2-C8AF-2A17-4D45-4C9CEB5C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59" y="953324"/>
            <a:ext cx="9603275" cy="1049235"/>
          </a:xfrm>
        </p:spPr>
        <p:txBody>
          <a:bodyPr/>
          <a:lstStyle/>
          <a:p>
            <a:r>
              <a:rPr lang="en-US" dirty="0"/>
              <a:t>Modeling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7E8AA-6BE9-A47D-7A74-3B43A9150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84" y="1545490"/>
            <a:ext cx="4356130" cy="4179434"/>
          </a:xfrm>
        </p:spPr>
        <p:txBody>
          <a:bodyPr>
            <a:normAutofit/>
          </a:bodyPr>
          <a:lstStyle/>
          <a:p>
            <a:r>
              <a:rPr lang="en-US" dirty="0"/>
              <a:t>Decision Tree and Random Forest models applied to predict department classification</a:t>
            </a:r>
          </a:p>
          <a:p>
            <a:r>
              <a:rPr lang="en-US" dirty="0"/>
              <a:t>Random Forest always out-performed by 1%-2% margin</a:t>
            </a:r>
          </a:p>
          <a:p>
            <a:r>
              <a:rPr lang="en-US" dirty="0"/>
              <a:t>Anomalies improved model by minimal amount</a:t>
            </a:r>
          </a:p>
          <a:p>
            <a:r>
              <a:rPr lang="en-US" dirty="0"/>
              <a:t>Matrix itself reveals information on crossover</a:t>
            </a:r>
          </a:p>
        </p:txBody>
      </p:sp>
      <p:pic>
        <p:nvPicPr>
          <p:cNvPr id="9" name="Picture 8" descr="A graph of numbers and a number of objects&#10;&#10;AI-generated content may be incorrect.">
            <a:extLst>
              <a:ext uri="{FF2B5EF4-FFF2-40B4-BE49-F238E27FC236}">
                <a16:creationId xmlns:a16="http://schemas.microsoft.com/office/drawing/2014/main" id="{0BE893CC-429D-26F0-A377-A1203324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14" y="953324"/>
            <a:ext cx="6699698" cy="4179435"/>
          </a:xfrm>
          <a:prstGeom prst="rect">
            <a:avLst/>
          </a:prstGeom>
        </p:spPr>
      </p:pic>
      <p:pic>
        <p:nvPicPr>
          <p:cNvPr id="11" name="Picture 10" descr="A number and numbers on a white background&#10;&#10;AI-generated content may be incorrect.">
            <a:extLst>
              <a:ext uri="{FF2B5EF4-FFF2-40B4-BE49-F238E27FC236}">
                <a16:creationId xmlns:a16="http://schemas.microsoft.com/office/drawing/2014/main" id="{47637252-2CC3-AA13-44FD-5FEF6E2D4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756" y="5237745"/>
            <a:ext cx="3251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3339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1633</TotalTime>
  <Words>604</Words>
  <Application>Microsoft Macintosh PowerPoint</Application>
  <PresentationFormat>Widescreen</PresentationFormat>
  <Paragraphs>58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Century Gothic</vt:lpstr>
      <vt:lpstr>Gallery</vt:lpstr>
      <vt:lpstr>Met Data Analysis</vt:lpstr>
      <vt:lpstr>Research Question</vt:lpstr>
      <vt:lpstr>Data Exploration</vt:lpstr>
      <vt:lpstr>Outlier Detection</vt:lpstr>
      <vt:lpstr>Post-Outliers</vt:lpstr>
      <vt:lpstr>PowerPoint Presentation</vt:lpstr>
      <vt:lpstr>PowerPoint Presentation</vt:lpstr>
      <vt:lpstr>PowerPoint Presentation</vt:lpstr>
      <vt:lpstr>Modeling Potential</vt:lpstr>
      <vt:lpstr>Wrap-Up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Reid Holben</dc:creator>
  <cp:lastModifiedBy>Reid Holben</cp:lastModifiedBy>
  <cp:revision>3</cp:revision>
  <dcterms:created xsi:type="dcterms:W3CDTF">2025-03-08T22:53:21Z</dcterms:created>
  <dcterms:modified xsi:type="dcterms:W3CDTF">2025-03-10T02:06:32Z</dcterms:modified>
</cp:coreProperties>
</file>